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4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44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70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91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75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28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6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1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95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6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BA73-5E98-4CED-B48B-862149A13ED6}" type="datetimeFigureOut">
              <a:rPr lang="de-DE" smtClean="0"/>
              <a:t>21.10.2021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D45B-2964-4404-A29B-BE7C59DB4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1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Messerschmidt\Bilder für Werbematerial\4a Schulgeländ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7449" cy="63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35585" y="1150431"/>
            <a:ext cx="9157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00" b="1" dirty="0" smtClean="0">
                <a:solidFill>
                  <a:schemeClr val="accent2">
                    <a:lumMod val="75000"/>
                  </a:schemeClr>
                </a:solidFill>
              </a:rPr>
              <a:t>Das Ensemble der Schule befindet sich auf einem Hügel umgeben von Wald und Wiesen. Das im Zeitraum von 2004-2006 komplett sanierte Hauptareal </a:t>
            </a:r>
            <a:r>
              <a:rPr lang="de-DE" sz="1000" dirty="0" smtClean="0">
                <a:solidFill>
                  <a:schemeClr val="accent2">
                    <a:lumMod val="75000"/>
                  </a:schemeClr>
                </a:solidFill>
              </a:rPr>
              <a:t>umfasst</a:t>
            </a:r>
            <a:r>
              <a:rPr lang="de-DE" sz="1000" b="1" dirty="0" smtClean="0">
                <a:solidFill>
                  <a:schemeClr val="accent2">
                    <a:lumMod val="75000"/>
                  </a:schemeClr>
                </a:solidFill>
              </a:rPr>
              <a:t> die historischen Schulgebäude, eine ehemalige Reithalle  und ein parkähnliches Schulgelände.</a:t>
            </a:r>
          </a:p>
          <a:p>
            <a:pPr algn="just"/>
            <a:r>
              <a:rPr lang="de-DE" sz="1000" b="1" dirty="0" smtClean="0">
                <a:solidFill>
                  <a:schemeClr val="accent2">
                    <a:lumMod val="75000"/>
                  </a:schemeClr>
                </a:solidFill>
              </a:rPr>
              <a:t>Im Herbst 2009 wurde der Internatscampus angrenzend am Schulareal fertig gestellt. Hier wohnen bis zu 320 Internatsschülerinnen und –schüler der Salzmannschule in 8 Jahrgangsstufenhäusern. Die Kosten zur Unterbringung und Vollverpflegung im Internat betragen ab dem </a:t>
            </a:r>
            <a:r>
              <a:rPr lang="de-DE" sz="1000" b="1" smtClean="0">
                <a:solidFill>
                  <a:schemeClr val="accent2">
                    <a:lumMod val="75000"/>
                  </a:schemeClr>
                </a:solidFill>
              </a:rPr>
              <a:t>Schuljahr 2020/21 </a:t>
            </a:r>
            <a:r>
              <a:rPr lang="de-DE" sz="1000" b="1" dirty="0" smtClean="0">
                <a:solidFill>
                  <a:schemeClr val="accent2">
                    <a:lumMod val="75000"/>
                  </a:schemeClr>
                </a:solidFill>
              </a:rPr>
              <a:t>328,00 Euro pro Monat.  Die Monate Juli und August sind beitragsfrei. Für Familien mit einem geringen Nettojahreseinkommen werden die Unterkunftskosten bis zu 100% ermäßigt.</a:t>
            </a:r>
            <a:endParaRPr lang="de-DE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35585" y="3150801"/>
            <a:ext cx="2844099" cy="23391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de-DE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Auswahlverfahren</a:t>
            </a:r>
          </a:p>
          <a:p>
            <a:pPr algn="just"/>
            <a:r>
              <a:rPr lang="de-DE" sz="1100" dirty="0" smtClean="0"/>
              <a:t>Die an der Salzmannschule angemeldeten Schüler nehmen an einem zentralen </a:t>
            </a:r>
            <a:r>
              <a:rPr lang="de-DE" sz="1100" b="1" dirty="0" smtClean="0">
                <a:solidFill>
                  <a:srgbClr val="FF0000"/>
                </a:solidFill>
              </a:rPr>
              <a:t>Aufnahmeverfahren am 26.03.2022 </a:t>
            </a:r>
            <a:r>
              <a:rPr lang="de-DE" sz="1100" dirty="0" smtClean="0"/>
              <a:t>teil. Dabei werden der Leistungsstand in Deutsch, gegebenenfalls in Englisch sowie kognitive Fähigkeiten geprüft. </a:t>
            </a:r>
          </a:p>
          <a:p>
            <a:pPr algn="just"/>
            <a:r>
              <a:rPr lang="de-DE" sz="1100" dirty="0" smtClean="0"/>
              <a:t>Die Universität in Erfurt begleitet dieses Aufnahmeverfahren wissenschaftlich.</a:t>
            </a:r>
          </a:p>
          <a:p>
            <a:pPr algn="just"/>
            <a:r>
              <a:rPr lang="de-DE" sz="1100" dirty="0" smtClean="0"/>
              <a:t>Basierend auf den Ergebnissen des Aus-</a:t>
            </a:r>
            <a:r>
              <a:rPr lang="de-DE" sz="1100" dirty="0" err="1" smtClean="0"/>
              <a:t>wahlverfahrens</a:t>
            </a:r>
            <a:r>
              <a:rPr lang="de-DE" sz="1100" dirty="0" smtClean="0"/>
              <a:t> werden in jeder Jahr-</a:t>
            </a:r>
            <a:r>
              <a:rPr lang="de-DE" sz="1100" dirty="0" err="1" smtClean="0"/>
              <a:t>gangsstufe</a:t>
            </a:r>
            <a:r>
              <a:rPr lang="de-DE" sz="1100" dirty="0" smtClean="0"/>
              <a:t> bis zu 48 Schülerinnen und Schüler in zwei Klassen unterrichtet.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95368" y="2101493"/>
            <a:ext cx="3432816" cy="36163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de-DE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Fremdsprachen in Schnepfenthal</a:t>
            </a:r>
          </a:p>
          <a:p>
            <a:pPr algn="just"/>
            <a:r>
              <a:rPr lang="de-DE" sz="1100" dirty="0" smtClean="0"/>
              <a:t>Im Bereich des Fremdsprachenunterrichts müssen die Schüler vier moderne Fremdsprachen erlernen:</a:t>
            </a:r>
          </a:p>
          <a:p>
            <a:pPr algn="just"/>
            <a:endParaRPr lang="de-DE" sz="1100" dirty="0" smtClean="0"/>
          </a:p>
          <a:p>
            <a:pPr algn="just"/>
            <a:endParaRPr lang="de-DE" sz="1200" dirty="0" smtClean="0"/>
          </a:p>
          <a:p>
            <a:pPr algn="just"/>
            <a:endParaRPr lang="de-DE" sz="1200" dirty="0" smtClean="0"/>
          </a:p>
          <a:p>
            <a:pPr algn="just"/>
            <a:endParaRPr lang="de-DE" sz="1200" dirty="0"/>
          </a:p>
          <a:p>
            <a:pPr algn="just"/>
            <a:endParaRPr lang="de-DE" sz="1200" dirty="0" smtClean="0"/>
          </a:p>
          <a:p>
            <a:pPr algn="just"/>
            <a:endParaRPr lang="de-DE" sz="1200" dirty="0"/>
          </a:p>
          <a:p>
            <a:pPr algn="just"/>
            <a:endParaRPr lang="de-DE" sz="1200" dirty="0" smtClean="0"/>
          </a:p>
          <a:p>
            <a:pPr algn="just"/>
            <a:r>
              <a:rPr lang="de-DE" sz="1100" dirty="0" smtClean="0"/>
              <a:t>Sprachen lernen unter dem kommunikativen Gesichtspunkt heißt an der Salzmannschule z.B. </a:t>
            </a:r>
            <a:r>
              <a:rPr lang="de-DE" sz="1100" dirty="0" err="1" smtClean="0"/>
              <a:t>Un-terricht</a:t>
            </a:r>
            <a:r>
              <a:rPr lang="de-DE" sz="1100" dirty="0" smtClean="0"/>
              <a:t> in Sprachgruppen von maximal 12 Schülern. Außerdem wird ab der 6. Klasse Geschichte bilingual (Englisch) bis zum Abitur unterrichtet.</a:t>
            </a:r>
          </a:p>
          <a:p>
            <a:pPr algn="just"/>
            <a:r>
              <a:rPr lang="de-DE" sz="1100" dirty="0" smtClean="0"/>
              <a:t>Sprachreisen ab der Klassenstufe 7, Schulpartner-</a:t>
            </a:r>
            <a:r>
              <a:rPr lang="de-DE" sz="1100" dirty="0" err="1" smtClean="0"/>
              <a:t>schaften</a:t>
            </a:r>
            <a:r>
              <a:rPr lang="de-DE" sz="1100" dirty="0" smtClean="0"/>
              <a:t>, ein vierwöchiges Sprach-Betriebspraktikum in der Klassenstufe 11 und unterrichtende Muttersprachler transportieren die Authentizität beim Erlernen fremder Sprachen.</a:t>
            </a:r>
            <a:endParaRPr lang="de-DE" sz="11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67952"/>
              </p:ext>
            </p:extLst>
          </p:nvPr>
        </p:nvGraphicFramePr>
        <p:xfrm>
          <a:off x="2843808" y="2829560"/>
          <a:ext cx="3384376" cy="1080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2"/>
                  </a:outerShdw>
                </a:effectLst>
              </a:tblPr>
              <a:tblGrid>
                <a:gridCol w="84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893">
                <a:tc>
                  <a:txBody>
                    <a:bodyPr/>
                    <a:lstStyle/>
                    <a:p>
                      <a:pPr algn="ctr"/>
                      <a:r>
                        <a:rPr lang="de-DE" sz="9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Klasse 5</a:t>
                      </a:r>
                      <a:endParaRPr lang="de-DE" sz="900" b="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Klasse 6</a:t>
                      </a:r>
                      <a:endParaRPr lang="de-DE" sz="900" b="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Klasse 8</a:t>
                      </a:r>
                      <a:endParaRPr lang="de-DE" sz="900" b="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Klasse 9</a:t>
                      </a:r>
                      <a:endParaRPr lang="de-DE" sz="900" b="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 Fremdsprache</a:t>
                      </a:r>
                      <a:endParaRPr lang="de-DE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 Fremdsprache</a:t>
                      </a:r>
                      <a:endParaRPr lang="de-DE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3. Fremdsprache</a:t>
                      </a:r>
                      <a:endParaRPr lang="de-DE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 Fremdsprache</a:t>
                      </a:r>
                      <a:endParaRPr lang="de-DE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Englisch</a:t>
                      </a:r>
                      <a:r>
                        <a:rPr lang="de-DE" sz="7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7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 </a:t>
                      </a:r>
                    </a:p>
                    <a:p>
                      <a:pPr algn="ctr"/>
                      <a:r>
                        <a:rPr lang="de-DE" sz="7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Latein</a:t>
                      </a:r>
                      <a:endParaRPr lang="de-DE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Chinesisch </a:t>
                      </a:r>
                    </a:p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Japanisch</a:t>
                      </a:r>
                      <a:r>
                        <a:rPr lang="de-DE" sz="7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7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oder</a:t>
                      </a:r>
                    </a:p>
                    <a:p>
                      <a:pPr algn="ctr"/>
                      <a:r>
                        <a:rPr lang="de-DE" sz="7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Arabisch</a:t>
                      </a:r>
                      <a:endParaRPr lang="de-DE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Spanisch </a:t>
                      </a:r>
                    </a:p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Französisch </a:t>
                      </a:r>
                    </a:p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Russisch </a:t>
                      </a:r>
                    </a:p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oder </a:t>
                      </a:r>
                    </a:p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Italienisch</a:t>
                      </a:r>
                      <a:endParaRPr lang="de-DE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Spanisch Französisch Russisch </a:t>
                      </a:r>
                    </a:p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oder </a:t>
                      </a:r>
                    </a:p>
                    <a:p>
                      <a:pPr algn="ctr"/>
                      <a:r>
                        <a:rPr lang="de-DE" sz="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Italienisch</a:t>
                      </a:r>
                      <a:endParaRPr lang="de-DE" sz="7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411145" y="2804553"/>
            <a:ext cx="2736304" cy="30315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de-DE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Weitere Informationen</a:t>
            </a:r>
          </a:p>
          <a:p>
            <a:pPr algn="just"/>
            <a:r>
              <a:rPr lang="de-DE" sz="1100" dirty="0" smtClean="0"/>
              <a:t>Weitreichende Informationen zum Schul-konzept erhalten Sie über unsere Home-page www.salzmannschule.de.</a:t>
            </a:r>
          </a:p>
          <a:p>
            <a:pPr algn="just"/>
            <a:r>
              <a:rPr lang="de-DE" sz="1100" dirty="0" smtClean="0"/>
              <a:t>Unter dem Link „Informationen“ finden Sie hier auch alles Wissenswerte zum jährlichen Aufnahmeverfahren und die Möglichkeit zur </a:t>
            </a:r>
            <a:r>
              <a:rPr lang="de-DE" sz="1100" b="1" dirty="0" smtClean="0"/>
              <a:t>Aufnahme ab der Klassenstufe 8 als Seiteneinsteiger.</a:t>
            </a:r>
          </a:p>
          <a:p>
            <a:pPr algn="just"/>
            <a:r>
              <a:rPr lang="de-DE" sz="1100" dirty="0" smtClean="0"/>
              <a:t>Der </a:t>
            </a:r>
            <a:r>
              <a:rPr lang="de-DE" sz="1100" b="1" dirty="0" smtClean="0">
                <a:solidFill>
                  <a:srgbClr val="FF0000"/>
                </a:solidFill>
              </a:rPr>
              <a:t>Anmeldezeitraum</a:t>
            </a:r>
            <a:r>
              <a:rPr lang="de-DE" sz="1100" dirty="0" smtClean="0"/>
              <a:t> </a:t>
            </a:r>
            <a:r>
              <a:rPr lang="de-DE" sz="1100" b="1" dirty="0" smtClean="0">
                <a:solidFill>
                  <a:srgbClr val="FF0000"/>
                </a:solidFill>
              </a:rPr>
              <a:t>beginnt am 21.02. und geht bis zum 12.03.2022. </a:t>
            </a:r>
          </a:p>
          <a:p>
            <a:pPr algn="just"/>
            <a:r>
              <a:rPr lang="de-DE" sz="1100" dirty="0" smtClean="0"/>
              <a:t>Die Salzmannschule stellt ihr umfangreiches Konzept den Interessierten immer während eines </a:t>
            </a:r>
            <a:r>
              <a:rPr lang="de-DE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„Tages der offenen Tür“, </a:t>
            </a:r>
            <a:r>
              <a:rPr lang="de-DE" sz="1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de-DE" sz="1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de-DE" sz="1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.01.2022</a:t>
            </a:r>
            <a:r>
              <a:rPr lang="de-DE" sz="1100" dirty="0" smtClean="0"/>
              <a:t>, vor. </a:t>
            </a:r>
          </a:p>
          <a:p>
            <a:pPr algn="just"/>
            <a:r>
              <a:rPr lang="de-DE" sz="1100" dirty="0" smtClean="0"/>
              <a:t>Über ihren Besuch würde sich die Schul-gemeinschaft freuen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pic>
        <p:nvPicPr>
          <p:cNvPr id="1030" name="Picture 6" descr="Y:\Messerschmidt\Bilder für Werbematerial\2a Lerngrup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75020"/>
            <a:ext cx="1343698" cy="100777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:\Messerschmidt\Bilder für Werbematerial\9a Language Fa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" y="2066925"/>
            <a:ext cx="1213828" cy="87569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Y:\Messerschmidt\Bilder für Werbematerial\9b Fußku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" y="5764494"/>
            <a:ext cx="1522483" cy="101484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:\Messerschmidt\Bilder für Werbematerial\18b Ch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65" y="2067072"/>
            <a:ext cx="1313327" cy="87555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 descr="logo1_ro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77" y="486579"/>
            <a:ext cx="839222" cy="445712"/>
          </a:xfrm>
          <a:prstGeom prst="rect">
            <a:avLst/>
          </a:prstGeom>
          <a:noFill/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r="11459" b="34981"/>
          <a:stretch/>
        </p:blipFill>
        <p:spPr>
          <a:xfrm>
            <a:off x="178024" y="366713"/>
            <a:ext cx="1208441" cy="68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Y:\Messerschmidt\Bilder für Werbematerial\6a Par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33" y="1988840"/>
            <a:ext cx="1224137" cy="81598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Y:\Messerschmidt\Bilder für Werbematerial\13a Russisc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18" y="1988569"/>
            <a:ext cx="1223975" cy="81598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Y:\Messerschmidt\Bilder für Werbematerial\Schulgelände_2009_11 009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77000"/>
            <a:ext cx="1449685" cy="9638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14068" y="84999"/>
            <a:ext cx="87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       Willkommen an </a:t>
            </a:r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der Salzmannschule Schnepfenthal</a:t>
            </a:r>
          </a:p>
          <a:p>
            <a:r>
              <a:rPr lang="de-D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endParaRPr lang="de-D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86464" y="638997"/>
            <a:ext cx="657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     Staatliches Spezialgymnasium für Sprachen</a:t>
            </a:r>
            <a:endParaRPr lang="de-DE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128297" y="5772584"/>
            <a:ext cx="275951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  <a:latin typeface="Baskerville Old Face" pitchFamily="18" charset="0"/>
              </a:rPr>
              <a:t>Klostermühlenweg 2-8</a:t>
            </a:r>
            <a:r>
              <a:rPr lang="de-DE" sz="1000" dirty="0">
                <a:solidFill>
                  <a:schemeClr val="tx1"/>
                </a:solidFill>
                <a:latin typeface="Webdings" panose="05030102010509060703" pitchFamily="18" charset="2"/>
                <a:sym typeface="Wingdings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Webdings" panose="05030102010509060703" pitchFamily="18" charset="2"/>
                <a:sym typeface="Wingdings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Webdings" panose="05030102010509060703" pitchFamily="18" charset="2"/>
                <a:sym typeface="Wingdings 2"/>
              </a:rPr>
              <a:t>  </a:t>
            </a:r>
            <a:r>
              <a:rPr lang="de-DE" sz="1000" dirty="0" smtClean="0">
                <a:solidFill>
                  <a:schemeClr val="tx1"/>
                </a:solidFill>
                <a:latin typeface="Baskerville Old Face" pitchFamily="18" charset="0"/>
              </a:rPr>
              <a:t>99880 Waltershausen</a:t>
            </a:r>
          </a:p>
          <a:p>
            <a:endParaRPr lang="de-DE" sz="10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de-DE" sz="1000" dirty="0" smtClean="0">
                <a:solidFill>
                  <a:schemeClr val="tx1"/>
                </a:solidFill>
                <a:latin typeface="Baskerville Old Face" pitchFamily="18" charset="0"/>
              </a:rPr>
              <a:t>Telefon Schule	0 36 22 – 91 30</a:t>
            </a:r>
          </a:p>
          <a:p>
            <a:r>
              <a:rPr lang="de-DE" sz="1000" dirty="0" smtClean="0">
                <a:solidFill>
                  <a:schemeClr val="tx1"/>
                </a:solidFill>
                <a:latin typeface="Baskerville Old Face" pitchFamily="18" charset="0"/>
              </a:rPr>
              <a:t>Fax Schule	0 36 22 – 91 31 10</a:t>
            </a:r>
          </a:p>
          <a:p>
            <a:r>
              <a:rPr lang="de-DE" sz="1000" dirty="0" err="1" smtClean="0">
                <a:solidFill>
                  <a:schemeClr val="tx1"/>
                </a:solidFill>
                <a:latin typeface="Baskerville Old Face" pitchFamily="18" charset="0"/>
              </a:rPr>
              <a:t>E-M@il</a:t>
            </a:r>
            <a:r>
              <a:rPr lang="de-DE" sz="1000" dirty="0" smtClean="0">
                <a:solidFill>
                  <a:schemeClr val="tx1"/>
                </a:solidFill>
                <a:latin typeface="Baskerville Old Face" pitchFamily="18" charset="0"/>
              </a:rPr>
              <a:t>	sekretariat@salzmannschule.de</a:t>
            </a:r>
          </a:p>
          <a:p>
            <a:r>
              <a:rPr lang="de-DE" sz="1000" dirty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de-DE" sz="1000" dirty="0" smtClean="0">
                <a:solidFill>
                  <a:schemeClr val="tx1"/>
                </a:solidFill>
                <a:latin typeface="Baskerville Old Face" pitchFamily="18" charset="0"/>
              </a:rPr>
              <a:t>www.salzmannschule.de</a:t>
            </a:r>
            <a:endParaRPr lang="de-DE" sz="1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2" name="Picture 2" descr="E:\fertige Bilder\Bild_03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82307"/>
            <a:ext cx="1452452" cy="9683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Bildschirmpräsentation (4:3)</PresentationFormat>
  <Paragraphs>55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Baskerville Old Face</vt:lpstr>
      <vt:lpstr>Brush Script MT</vt:lpstr>
      <vt:lpstr>Calibri</vt:lpstr>
      <vt:lpstr>Webdings</vt:lpstr>
      <vt:lpstr>Wingdings</vt:lpstr>
      <vt:lpstr>Wingdings 2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 Messerschmidt</dc:creator>
  <cp:lastModifiedBy>Dirk Schmidt</cp:lastModifiedBy>
  <cp:revision>54</cp:revision>
  <cp:lastPrinted>2021-10-21T13:29:32Z</cp:lastPrinted>
  <dcterms:created xsi:type="dcterms:W3CDTF">2012-12-05T07:10:47Z</dcterms:created>
  <dcterms:modified xsi:type="dcterms:W3CDTF">2021-10-21T13:30:20Z</dcterms:modified>
</cp:coreProperties>
</file>